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66" r:id="rId5"/>
    <p:sldId id="261" r:id="rId6"/>
    <p:sldId id="262" r:id="rId7"/>
    <p:sldId id="263" r:id="rId8"/>
    <p:sldId id="264" r:id="rId9"/>
    <p:sldId id="267" r:id="rId10"/>
    <p:sldId id="265" r:id="rId11"/>
    <p:sldId id="269" r:id="rId12"/>
    <p:sldId id="270" r:id="rId1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p:scale>
          <a:sx n="70" d="100"/>
          <a:sy n="70" d="100"/>
        </p:scale>
        <p:origin x="1173" y="4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11/23/2025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11/23/2025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11/23/2025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11/23/2025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11/23/2025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11/23/2025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11/23/2025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11/23/2025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11/23/2025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11/23/2025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11/23/2025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11/23/2025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45108" y="1219200"/>
            <a:ext cx="7772400" cy="1470025"/>
          </a:xfrm>
        </p:spPr>
        <p:txBody>
          <a:bodyPr/>
          <a:lstStyle/>
          <a:p>
            <a:r>
              <a:rPr b="1" dirty="0"/>
              <a:t>Fruit Freshness Detection</a:t>
            </a:r>
          </a:p>
        </p:txBody>
      </p:sp>
      <p:sp>
        <p:nvSpPr>
          <p:cNvPr id="3" name="Subtitle 2"/>
          <p:cNvSpPr>
            <a:spLocks noGrp="1"/>
          </p:cNvSpPr>
          <p:nvPr>
            <p:ph type="subTitle" idx="1"/>
          </p:nvPr>
        </p:nvSpPr>
        <p:spPr>
          <a:xfrm>
            <a:off x="1630908" y="2855794"/>
            <a:ext cx="6400800" cy="1752600"/>
          </a:xfrm>
        </p:spPr>
        <p:txBody>
          <a:bodyPr/>
          <a:lstStyle/>
          <a:p>
            <a:r>
              <a:rPr b="1" dirty="0">
                <a:solidFill>
                  <a:schemeClr val="tx1"/>
                </a:solidFill>
              </a:rPr>
              <a:t>Milestone Presentation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29051" y="-148443"/>
            <a:ext cx="8229600" cy="1143000"/>
          </a:xfrm>
        </p:spPr>
        <p:txBody>
          <a:bodyPr>
            <a:normAutofit/>
          </a:bodyPr>
          <a:lstStyle/>
          <a:p>
            <a:r>
              <a:rPr lang="en-US" sz="3200" b="1" i="1" dirty="0"/>
              <a:t>Model classification</a:t>
            </a:r>
            <a:endParaRPr sz="3200" b="1" i="1" dirty="0"/>
          </a:p>
        </p:txBody>
      </p:sp>
      <p:pic>
        <p:nvPicPr>
          <p:cNvPr id="4" name="Content Placeholder 3">
            <a:extLst>
              <a:ext uri="{FF2B5EF4-FFF2-40B4-BE49-F238E27FC236}">
                <a16:creationId xmlns:a16="http://schemas.microsoft.com/office/drawing/2014/main" id="{AA45D950-4F83-EA2B-EE0F-696DEF671CD0}"/>
              </a:ext>
            </a:extLst>
          </p:cNvPr>
          <p:cNvPicPr>
            <a:picLocks noGrp="1" noChangeAspect="1"/>
          </p:cNvPicPr>
          <p:nvPr>
            <p:ph idx="1"/>
          </p:nvPr>
        </p:nvPicPr>
        <p:blipFill>
          <a:blip r:embed="rId2"/>
          <a:srcRect t="14701" b="15493"/>
          <a:stretch>
            <a:fillRect/>
          </a:stretch>
        </p:blipFill>
        <p:spPr>
          <a:xfrm>
            <a:off x="76719" y="871727"/>
            <a:ext cx="8057347" cy="3159457"/>
          </a:xfrm>
          <a:prstGeom prst="rect">
            <a:avLst/>
          </a:prstGeom>
        </p:spPr>
      </p:pic>
      <p:pic>
        <p:nvPicPr>
          <p:cNvPr id="6" name="Picture 5">
            <a:extLst>
              <a:ext uri="{FF2B5EF4-FFF2-40B4-BE49-F238E27FC236}">
                <a16:creationId xmlns:a16="http://schemas.microsoft.com/office/drawing/2014/main" id="{433961C6-5761-0DEB-0004-DAE0F05B276C}"/>
              </a:ext>
            </a:extLst>
          </p:cNvPr>
          <p:cNvPicPr>
            <a:picLocks noChangeAspect="1"/>
          </p:cNvPicPr>
          <p:nvPr/>
        </p:nvPicPr>
        <p:blipFill>
          <a:blip r:embed="rId3"/>
          <a:srcRect l="4535" t="16994" r="-1" b="18627"/>
          <a:stretch>
            <a:fillRect/>
          </a:stretch>
        </p:blipFill>
        <p:spPr>
          <a:xfrm>
            <a:off x="1337480" y="4360459"/>
            <a:ext cx="6469040" cy="214952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AC251F2-9850-C999-AF38-85DE5F8CE9F0}"/>
              </a:ext>
            </a:extLst>
          </p:cNvPr>
          <p:cNvPicPr>
            <a:picLocks noChangeAspect="1"/>
          </p:cNvPicPr>
          <p:nvPr/>
        </p:nvPicPr>
        <p:blipFill>
          <a:blip r:embed="rId2"/>
          <a:srcRect l="2239" t="23942" r="2812" b="16993"/>
          <a:stretch>
            <a:fillRect/>
          </a:stretch>
        </p:blipFill>
        <p:spPr>
          <a:xfrm>
            <a:off x="1692323" y="429904"/>
            <a:ext cx="5643349" cy="1972102"/>
          </a:xfrm>
          <a:prstGeom prst="rect">
            <a:avLst/>
          </a:prstGeom>
        </p:spPr>
      </p:pic>
      <p:pic>
        <p:nvPicPr>
          <p:cNvPr id="3" name="Picture 2">
            <a:extLst>
              <a:ext uri="{FF2B5EF4-FFF2-40B4-BE49-F238E27FC236}">
                <a16:creationId xmlns:a16="http://schemas.microsoft.com/office/drawing/2014/main" id="{5F3E5541-E285-E4C0-75A6-CD6E5DB2B106}"/>
              </a:ext>
            </a:extLst>
          </p:cNvPr>
          <p:cNvPicPr>
            <a:picLocks noChangeAspect="1"/>
          </p:cNvPicPr>
          <p:nvPr/>
        </p:nvPicPr>
        <p:blipFill>
          <a:blip r:embed="rId3"/>
          <a:srcRect l="746" t="19241" b="15971"/>
          <a:stretch>
            <a:fillRect/>
          </a:stretch>
        </p:blipFill>
        <p:spPr>
          <a:xfrm>
            <a:off x="1276066" y="3070745"/>
            <a:ext cx="6909178" cy="2163171"/>
          </a:xfrm>
          <a:prstGeom prst="rect">
            <a:avLst/>
          </a:prstGeom>
        </p:spPr>
      </p:pic>
    </p:spTree>
    <p:extLst>
      <p:ext uri="{BB962C8B-B14F-4D97-AF65-F5344CB8AC3E}">
        <p14:creationId xmlns:p14="http://schemas.microsoft.com/office/powerpoint/2010/main" val="42823681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388F72A-F4B0-942E-21D6-2ED2D89B6811}"/>
              </a:ext>
            </a:extLst>
          </p:cNvPr>
          <p:cNvPicPr>
            <a:picLocks noChangeAspect="1"/>
          </p:cNvPicPr>
          <p:nvPr/>
        </p:nvPicPr>
        <p:blipFill>
          <a:blip r:embed="rId2"/>
          <a:srcRect l="4202" t="19812" b="13122"/>
          <a:stretch>
            <a:fillRect/>
          </a:stretch>
        </p:blipFill>
        <p:spPr>
          <a:xfrm>
            <a:off x="2183642" y="216163"/>
            <a:ext cx="5194321" cy="2042541"/>
          </a:xfrm>
          <a:prstGeom prst="rect">
            <a:avLst/>
          </a:prstGeom>
        </p:spPr>
      </p:pic>
      <p:pic>
        <p:nvPicPr>
          <p:cNvPr id="3" name="Picture 2">
            <a:extLst>
              <a:ext uri="{FF2B5EF4-FFF2-40B4-BE49-F238E27FC236}">
                <a16:creationId xmlns:a16="http://schemas.microsoft.com/office/drawing/2014/main" id="{8D343ECA-4FD4-FCB7-18FB-77681F8CCC97}"/>
              </a:ext>
            </a:extLst>
          </p:cNvPr>
          <p:cNvPicPr>
            <a:picLocks noChangeAspect="1"/>
          </p:cNvPicPr>
          <p:nvPr/>
        </p:nvPicPr>
        <p:blipFill>
          <a:blip r:embed="rId3">
            <a:extLst>
              <a:ext uri="{28A0092B-C50C-407E-A947-70E740481C1C}">
                <a14:useLocalDpi xmlns:a14="http://schemas.microsoft.com/office/drawing/2010/main" val="0"/>
              </a:ext>
            </a:extLst>
          </a:blip>
          <a:srcRect l="3964" t="6919" b="12404"/>
          <a:stretch>
            <a:fillRect/>
          </a:stretch>
        </p:blipFill>
        <p:spPr bwMode="auto">
          <a:xfrm>
            <a:off x="2442949" y="2859206"/>
            <a:ext cx="5290896" cy="2408830"/>
          </a:xfrm>
          <a:prstGeom prst="rect">
            <a:avLst/>
          </a:prstGeom>
          <a:noFill/>
        </p:spPr>
      </p:pic>
    </p:spTree>
    <p:extLst>
      <p:ext uri="{BB962C8B-B14F-4D97-AF65-F5344CB8AC3E}">
        <p14:creationId xmlns:p14="http://schemas.microsoft.com/office/powerpoint/2010/main" val="8401043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Group Members</a:t>
            </a:r>
          </a:p>
        </p:txBody>
      </p:sp>
      <p:sp>
        <p:nvSpPr>
          <p:cNvPr id="3" name="Content Placeholder 2"/>
          <p:cNvSpPr>
            <a:spLocks noGrp="1"/>
          </p:cNvSpPr>
          <p:nvPr>
            <p:ph idx="1"/>
          </p:nvPr>
        </p:nvSpPr>
        <p:spPr/>
        <p:txBody>
          <a:bodyPr>
            <a:normAutofit/>
          </a:bodyPr>
          <a:lstStyle/>
          <a:p>
            <a:r>
              <a:rPr sz="2400" dirty="0"/>
              <a:t>Rashi Tyagi</a:t>
            </a:r>
          </a:p>
          <a:p>
            <a:r>
              <a:rPr sz="2400" dirty="0" err="1"/>
              <a:t>Diviza</a:t>
            </a:r>
            <a:r>
              <a:rPr sz="2400" dirty="0"/>
              <a:t> Srivastava</a:t>
            </a:r>
          </a:p>
          <a:p>
            <a:r>
              <a:rPr sz="2400" dirty="0"/>
              <a:t>Aanya Maurya</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Project Description</a:t>
            </a:r>
          </a:p>
        </p:txBody>
      </p:sp>
      <p:sp>
        <p:nvSpPr>
          <p:cNvPr id="9" name="TextBox 8">
            <a:extLst>
              <a:ext uri="{FF2B5EF4-FFF2-40B4-BE49-F238E27FC236}">
                <a16:creationId xmlns:a16="http://schemas.microsoft.com/office/drawing/2014/main" id="{CEF72C68-B074-7CF6-8D91-3D4792A53844}"/>
              </a:ext>
            </a:extLst>
          </p:cNvPr>
          <p:cNvSpPr txBox="1"/>
          <p:nvPr/>
        </p:nvSpPr>
        <p:spPr>
          <a:xfrm>
            <a:off x="1187355" y="1513173"/>
            <a:ext cx="7499445" cy="4247317"/>
          </a:xfrm>
          <a:prstGeom prst="rect">
            <a:avLst/>
          </a:prstGeom>
          <a:noFill/>
        </p:spPr>
        <p:txBody>
          <a:bodyPr wrap="square">
            <a:spAutoFit/>
          </a:bodyPr>
          <a:lstStyle/>
          <a:p>
            <a:pPr>
              <a:buNone/>
            </a:pPr>
            <a:r>
              <a:rPr lang="en-US" dirty="0"/>
              <a:t>This project aims to determine whether fruits are fresh, partially fresh, or rotten using computer vision and image processing techniques. The system analyzes important visual features of fruit images—such as color, texture, and shape—to classify their freshness level automatically.</a:t>
            </a:r>
          </a:p>
          <a:p>
            <a:pPr>
              <a:buNone/>
            </a:pPr>
            <a:endParaRPr lang="en-US" dirty="0"/>
          </a:p>
          <a:p>
            <a:pPr>
              <a:buNone/>
            </a:pPr>
            <a:r>
              <a:rPr lang="en-US" dirty="0"/>
              <a:t>A dataset of labeled fruit images (fresh and rotten apples, bananas, and oranges) is used. The images are preprocessed by resizing, normalizing, and augmenting them to improve model performance and reliability. Basic image-processing techniques are applied to extract pixel-based features, and visualization methods help understand the differences between fresh and spoiled fruits.</a:t>
            </a:r>
          </a:p>
          <a:p>
            <a:pPr>
              <a:buNone/>
            </a:pPr>
            <a:endParaRPr lang="en-US" dirty="0"/>
          </a:p>
          <a:p>
            <a:pPr>
              <a:buNone/>
            </a:pPr>
            <a:r>
              <a:rPr lang="en-US" dirty="0"/>
              <a:t>The project ultimately demonstrates how Python and AI-based image analysis can support automation in the food industry, reducing manual inspection effort and ensuring better quality control in fruit distribution and storage.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02D883C-B20E-56D4-DA1B-D78AD69A52D4}"/>
              </a:ext>
            </a:extLst>
          </p:cNvPr>
          <p:cNvSpPr txBox="1"/>
          <p:nvPr/>
        </p:nvSpPr>
        <p:spPr>
          <a:xfrm>
            <a:off x="979226" y="1112292"/>
            <a:ext cx="7721221" cy="4030847"/>
          </a:xfrm>
          <a:prstGeom prst="rect">
            <a:avLst/>
          </a:prstGeom>
          <a:noFill/>
        </p:spPr>
        <p:txBody>
          <a:bodyPr wrap="square">
            <a:spAutoFit/>
          </a:bodyPr>
          <a:lstStyle/>
          <a:p>
            <a:pPr>
              <a:lnSpc>
                <a:spcPct val="115000"/>
              </a:lnSpc>
              <a:spcAft>
                <a:spcPts val="800"/>
              </a:spcAft>
              <a:buNone/>
            </a:pPr>
            <a:r>
              <a:rPr lang="en-US" sz="2000" b="1" kern="100" dirty="0">
                <a:solidFill>
                  <a:srgbClr val="C00000"/>
                </a:solidFill>
                <a:effectLst/>
                <a:latin typeface="Calibri" panose="020F0502020204030204" pitchFamily="34" charset="0"/>
                <a:ea typeface="Calibri" panose="020F0502020204030204" pitchFamily="34" charset="0"/>
                <a:cs typeface="Times New Roman" panose="02020603050405020304" pitchFamily="18" charset="0"/>
              </a:rPr>
              <a:t>PROBLEM STATEMENT :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In the food industry , fruit freshness is critical for quality control . Manual inspection is often subjective and time consuming . This project aims to automate the process of fruit freshness detection using image – based AI techniques . With the growing demand for automation in food quality monitoring, there is a need for an intelligent system that can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accurately and automatically assess fruit freshness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However, building such a system is challenging due to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variations in fruit type, color, texture, lighting, and spoilage patterns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800"/>
              </a:spcAft>
              <a:buNone/>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Hence, the problem addressed in this project is: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buNone/>
            </a:pPr>
            <a:r>
              <a:rPr lang="en-US" sz="1800" b="1" dirty="0">
                <a:effectLst/>
                <a:highlight>
                  <a:srgbClr val="FFFF00"/>
                </a:highlight>
                <a:latin typeface="Times New Roman" panose="02020603050405020304" pitchFamily="18" charset="0"/>
                <a:ea typeface="Times New Roman" panose="02020603050405020304" pitchFamily="18" charset="0"/>
              </a:rPr>
              <a:t>To design and implement a Python-based automated system capable of detecting and classifying the freshness level of fruits (fresh, partially fresh, or spoiled) using image processing and machine learning techniques.</a:t>
            </a:r>
            <a:endParaRPr lang="en-IN"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416713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Limitations</a:t>
            </a:r>
          </a:p>
        </p:txBody>
      </p:sp>
      <p:sp>
        <p:nvSpPr>
          <p:cNvPr id="5" name="Content Placeholder 4">
            <a:extLst>
              <a:ext uri="{FF2B5EF4-FFF2-40B4-BE49-F238E27FC236}">
                <a16:creationId xmlns:a16="http://schemas.microsoft.com/office/drawing/2014/main" id="{EAEA43B0-81BC-D77B-11C3-2A7817DCC3E8}"/>
              </a:ext>
            </a:extLst>
          </p:cNvPr>
          <p:cNvSpPr>
            <a:spLocks noGrp="1"/>
          </p:cNvSpPr>
          <p:nvPr>
            <p:ph idx="1"/>
          </p:nvPr>
        </p:nvSpPr>
        <p:spPr>
          <a:xfrm>
            <a:off x="859809" y="1276065"/>
            <a:ext cx="7956645" cy="5165677"/>
          </a:xfrm>
        </p:spPr>
        <p:txBody>
          <a:bodyPr>
            <a:normAutofit fontScale="92500" lnSpcReduction="20000"/>
          </a:bodyPr>
          <a:lstStyle/>
          <a:p>
            <a:r>
              <a:rPr lang="en-US" sz="2000" i="1" dirty="0"/>
              <a:t>lighting Sensitivity</a:t>
            </a:r>
            <a:br>
              <a:rPr lang="en-US" sz="2000" i="1" dirty="0"/>
            </a:br>
            <a:r>
              <a:rPr lang="en-US" sz="2000" i="1" dirty="0"/>
              <a:t>The model's accuracy decreases when images are taken in poor or uneven lighting conditions, which affects color-based classification.</a:t>
            </a:r>
          </a:p>
          <a:p>
            <a:r>
              <a:rPr lang="en-US" sz="2000" i="1" dirty="0"/>
              <a:t>Occlusion Issues</a:t>
            </a:r>
            <a:br>
              <a:rPr lang="en-US" sz="2000" i="1" dirty="0"/>
            </a:br>
            <a:r>
              <a:rPr lang="en-US" sz="2000" i="1" dirty="0"/>
              <a:t>If the fruit is partially covered, blocked, or not fully visible, the system may misclassify it.</a:t>
            </a:r>
          </a:p>
          <a:p>
            <a:r>
              <a:rPr lang="en-US" sz="2000" i="1" dirty="0"/>
              <a:t>Limited to Visual Features</a:t>
            </a:r>
            <a:br>
              <a:rPr lang="en-US" sz="2000" i="1" dirty="0"/>
            </a:br>
            <a:r>
              <a:rPr lang="en-US" sz="2000" i="1" dirty="0"/>
              <a:t>The system only analyzes color, texture, and shape.</a:t>
            </a:r>
            <a:br>
              <a:rPr lang="en-US" sz="2000" i="1" dirty="0"/>
            </a:br>
            <a:r>
              <a:rPr lang="en-US" sz="2000" i="1" dirty="0"/>
              <a:t>Other real-world freshness indicators such as smell, firmness, internal decay, or chemical composition are not considered.</a:t>
            </a:r>
          </a:p>
          <a:p>
            <a:r>
              <a:rPr lang="en-US" sz="2000" i="1" dirty="0"/>
              <a:t>Dataset Dependency</a:t>
            </a:r>
            <a:br>
              <a:rPr lang="en-US" sz="2000" i="1" dirty="0"/>
            </a:br>
            <a:r>
              <a:rPr lang="en-US" sz="2000" i="1" dirty="0"/>
              <a:t>The system heavily depends on the quality and variety of the dataset.</a:t>
            </a:r>
            <a:br>
              <a:rPr lang="en-US" sz="2000" i="1" dirty="0"/>
            </a:br>
            <a:r>
              <a:rPr lang="en-US" sz="2000" i="1" dirty="0"/>
              <a:t>If the dataset lacks diversity (different lighting, angles, stages of spoilage), the model may struggle in real scenarios.</a:t>
            </a:r>
          </a:p>
          <a:p>
            <a:r>
              <a:rPr lang="en-US" sz="2000" i="1" dirty="0"/>
              <a:t>Generalization Issues</a:t>
            </a:r>
            <a:br>
              <a:rPr lang="en-US" sz="2000" i="1" dirty="0"/>
            </a:br>
            <a:r>
              <a:rPr lang="en-US" sz="2000" i="1" dirty="0"/>
              <a:t>The project focuses on a few fruit types (apple, banana, orange).</a:t>
            </a:r>
            <a:br>
              <a:rPr lang="en-US" sz="2000" i="1" dirty="0"/>
            </a:br>
            <a:r>
              <a:rPr lang="en-US" sz="2000" i="1" dirty="0"/>
              <a:t>The model may not generalize well to other fruits without retraining.</a:t>
            </a:r>
          </a:p>
          <a:p>
            <a:r>
              <a:rPr lang="en-US" sz="2000" i="1" dirty="0"/>
              <a:t>No Real-Time Detection</a:t>
            </a:r>
            <a:br>
              <a:rPr lang="en-US" sz="2000" i="1" dirty="0"/>
            </a:br>
            <a:r>
              <a:rPr lang="en-US" sz="2000" i="1" dirty="0"/>
              <a:t>The current implementation processes images offline and does not support real-time freshness detection for industrial use.</a:t>
            </a:r>
          </a:p>
          <a:p>
            <a:endParaRPr lang="en-IN" sz="2000" i="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Dataset Details</a:t>
            </a:r>
          </a:p>
        </p:txBody>
      </p:sp>
      <p:sp>
        <p:nvSpPr>
          <p:cNvPr id="3" name="Content Placeholder 2"/>
          <p:cNvSpPr>
            <a:spLocks noGrp="1"/>
          </p:cNvSpPr>
          <p:nvPr>
            <p:ph idx="1"/>
          </p:nvPr>
        </p:nvSpPr>
        <p:spPr/>
        <p:txBody>
          <a:bodyPr/>
          <a:lstStyle/>
          <a:p>
            <a:r>
              <a:rPr dirty="0"/>
              <a:t>Name: Fresh and Rotten Fruits Dataset</a:t>
            </a:r>
          </a:p>
          <a:p>
            <a:r>
              <a:rPr dirty="0"/>
              <a:t>Source: Kaggle / Self-captured</a:t>
            </a:r>
          </a:p>
          <a:p>
            <a:r>
              <a:rPr dirty="0"/>
              <a:t>Classes:</a:t>
            </a:r>
          </a:p>
          <a:p>
            <a:r>
              <a:rPr dirty="0"/>
              <a:t>- Fresh/Rotten Apple</a:t>
            </a:r>
          </a:p>
          <a:p>
            <a:r>
              <a:rPr dirty="0"/>
              <a:t>- Fresh/Rotten Banana</a:t>
            </a:r>
          </a:p>
          <a:p>
            <a:r>
              <a:rPr dirty="0"/>
              <a:t>- Fresh/Rotten Orange</a:t>
            </a:r>
          </a:p>
          <a:p>
            <a:r>
              <a:rPr dirty="0"/>
              <a:t>Split: 70% Train, 20% Validation, 10% Test</a:t>
            </a:r>
            <a:endParaRPr lang="en-US" dirty="0"/>
          </a:p>
          <a:p>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Script Overview</a:t>
            </a:r>
          </a:p>
        </p:txBody>
      </p:sp>
      <p:sp>
        <p:nvSpPr>
          <p:cNvPr id="3" name="Content Placeholder 2"/>
          <p:cNvSpPr>
            <a:spLocks noGrp="1"/>
          </p:cNvSpPr>
          <p:nvPr>
            <p:ph idx="1"/>
          </p:nvPr>
        </p:nvSpPr>
        <p:spPr/>
        <p:txBody>
          <a:bodyPr/>
          <a:lstStyle/>
          <a:p>
            <a:r>
              <a:t>The script includes:</a:t>
            </a:r>
          </a:p>
          <a:p>
            <a:r>
              <a:t>- Loading dataset</a:t>
            </a:r>
          </a:p>
          <a:p>
            <a:r>
              <a:t>- Counting images</a:t>
            </a:r>
          </a:p>
          <a:p>
            <a:r>
              <a:t>- Displaying samples</a:t>
            </a:r>
          </a:p>
          <a:p>
            <a:r>
              <a:t>- Extracting basic features</a:t>
            </a:r>
          </a:p>
          <a:p>
            <a:r>
              <a:t>- Scaling features</a:t>
            </a:r>
          </a:p>
          <a:p>
            <a:r>
              <a:t>- 3D visualization demo</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773" y="160337"/>
            <a:ext cx="8229600" cy="1143000"/>
          </a:xfrm>
        </p:spPr>
        <p:txBody>
          <a:bodyPr/>
          <a:lstStyle/>
          <a:p>
            <a:r>
              <a:rPr dirty="0"/>
              <a:t>Observations</a:t>
            </a:r>
          </a:p>
        </p:txBody>
      </p:sp>
      <p:pic>
        <p:nvPicPr>
          <p:cNvPr id="8" name="Content Placeholder 7">
            <a:extLst>
              <a:ext uri="{FF2B5EF4-FFF2-40B4-BE49-F238E27FC236}">
                <a16:creationId xmlns:a16="http://schemas.microsoft.com/office/drawing/2014/main" id="{DFB459D7-B9BA-9DC9-B62E-41E10A67CB4E}"/>
              </a:ext>
            </a:extLst>
          </p:cNvPr>
          <p:cNvPicPr>
            <a:picLocks noGrp="1" noChangeAspect="1"/>
          </p:cNvPicPr>
          <p:nvPr>
            <p:ph idx="1"/>
          </p:nvPr>
        </p:nvPicPr>
        <p:blipFill>
          <a:blip r:embed="rId2"/>
          <a:stretch>
            <a:fillRect/>
          </a:stretch>
        </p:blipFill>
        <p:spPr>
          <a:xfrm>
            <a:off x="682388" y="1303337"/>
            <a:ext cx="8229600" cy="1512189"/>
          </a:xfrm>
          <a:prstGeom prst="rect">
            <a:avLst/>
          </a:prstGeom>
        </p:spPr>
      </p:pic>
      <p:pic>
        <p:nvPicPr>
          <p:cNvPr id="9" name="Picture 8">
            <a:extLst>
              <a:ext uri="{FF2B5EF4-FFF2-40B4-BE49-F238E27FC236}">
                <a16:creationId xmlns:a16="http://schemas.microsoft.com/office/drawing/2014/main" id="{8522E46A-6D4D-C64C-9567-E6ADFF999AD3}"/>
              </a:ext>
            </a:extLst>
          </p:cNvPr>
          <p:cNvPicPr>
            <a:picLocks noChangeAspect="1"/>
          </p:cNvPicPr>
          <p:nvPr/>
        </p:nvPicPr>
        <p:blipFill>
          <a:blip r:embed="rId3"/>
          <a:stretch>
            <a:fillRect/>
          </a:stretch>
        </p:blipFill>
        <p:spPr>
          <a:xfrm>
            <a:off x="1736677" y="3118286"/>
            <a:ext cx="5943600" cy="26822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1A25994-097D-05A6-0EB2-07D95F80ECD1}"/>
              </a:ext>
            </a:extLst>
          </p:cNvPr>
          <p:cNvPicPr>
            <a:picLocks noChangeAspect="1"/>
          </p:cNvPicPr>
          <p:nvPr/>
        </p:nvPicPr>
        <p:blipFill>
          <a:blip r:embed="rId2"/>
          <a:stretch>
            <a:fillRect/>
          </a:stretch>
        </p:blipFill>
        <p:spPr>
          <a:xfrm>
            <a:off x="1235123" y="479377"/>
            <a:ext cx="5943600" cy="2514600"/>
          </a:xfrm>
          <a:prstGeom prst="rect">
            <a:avLst/>
          </a:prstGeom>
        </p:spPr>
      </p:pic>
      <p:pic>
        <p:nvPicPr>
          <p:cNvPr id="3" name="Picture 2">
            <a:extLst>
              <a:ext uri="{FF2B5EF4-FFF2-40B4-BE49-F238E27FC236}">
                <a16:creationId xmlns:a16="http://schemas.microsoft.com/office/drawing/2014/main" id="{6EC1AFA1-64A9-B0DD-242B-DBA195B1883C}"/>
              </a:ext>
            </a:extLst>
          </p:cNvPr>
          <p:cNvPicPr>
            <a:picLocks noChangeAspect="1"/>
          </p:cNvPicPr>
          <p:nvPr/>
        </p:nvPicPr>
        <p:blipFill>
          <a:blip r:embed="rId3"/>
          <a:stretch>
            <a:fillRect/>
          </a:stretch>
        </p:blipFill>
        <p:spPr>
          <a:xfrm>
            <a:off x="1549021" y="3567184"/>
            <a:ext cx="5629702" cy="2914134"/>
          </a:xfrm>
          <a:prstGeom prst="rect">
            <a:avLst/>
          </a:prstGeom>
        </p:spPr>
      </p:pic>
    </p:spTree>
    <p:extLst>
      <p:ext uri="{BB962C8B-B14F-4D97-AF65-F5344CB8AC3E}">
        <p14:creationId xmlns:p14="http://schemas.microsoft.com/office/powerpoint/2010/main" val="368957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22</TotalTime>
  <Words>549</Words>
  <Application>Microsoft Office PowerPoint</Application>
  <PresentationFormat>On-screen Show (4:3)</PresentationFormat>
  <Paragraphs>40</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Times New Roman</vt:lpstr>
      <vt:lpstr>Office Theme</vt:lpstr>
      <vt:lpstr>Fruit Freshness Detection</vt:lpstr>
      <vt:lpstr>Group Members</vt:lpstr>
      <vt:lpstr>Project Description</vt:lpstr>
      <vt:lpstr>PowerPoint Presentation</vt:lpstr>
      <vt:lpstr>Limitations</vt:lpstr>
      <vt:lpstr>Dataset Details</vt:lpstr>
      <vt:lpstr>Script Overview</vt:lpstr>
      <vt:lpstr>Observations</vt:lpstr>
      <vt:lpstr>PowerPoint Presentation</vt:lpstr>
      <vt:lpstr>Model classification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ROHIT TYAGI</dc:creator>
  <cp:keywords/>
  <dc:description>generated using python-pptx</dc:description>
  <cp:lastModifiedBy>Rohit Tyagi</cp:lastModifiedBy>
  <cp:revision>2</cp:revision>
  <dcterms:created xsi:type="dcterms:W3CDTF">2013-01-27T09:14:16Z</dcterms:created>
  <dcterms:modified xsi:type="dcterms:W3CDTF">2025-11-23T18:13:13Z</dcterms:modified>
  <cp:category/>
</cp:coreProperties>
</file>

<file path=docProps/thumbnail.jpeg>
</file>